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"/>
      <p:regular r:id="rId17"/>
    </p:embeddedFont>
    <p:embeddedFont>
      <p:font typeface="Gelasio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Lato"/>
      <p:regular r:id="rId21"/>
    </p:embeddedFont>
    <p:embeddedFont>
      <p:font typeface="Lato"/>
      <p:regular r:id="rId22"/>
    </p:embeddedFont>
    <p:embeddedFont>
      <p:font typeface="Lato"/>
      <p:regular r:id="rId23"/>
    </p:embeddedFont>
    <p:embeddedFont>
      <p:font typeface="La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5-1.png>
</file>

<file path=ppt/media/image-6-1.png>
</file>

<file path=ppt/media/image-7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Uncovering insights from transactional data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9620" y="604718"/>
            <a:ext cx="6829425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Recommendations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52011" y="1738253"/>
            <a:ext cx="329803" cy="3298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84114" y="1731526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Boost Subscriptions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484114" y="2207062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Promote exclusive benefits.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011" y="3005316"/>
            <a:ext cx="329803" cy="3298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84114" y="2998589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Loyalty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484114" y="3474125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Reward repeat buyers.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011" y="4272379"/>
            <a:ext cx="329803" cy="32980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84114" y="4265652"/>
            <a:ext cx="2838807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Review Discount Policy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484114" y="4741188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Balance sales with margin.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2011" y="5539442"/>
            <a:ext cx="329803" cy="32980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84114" y="5532715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 Positioning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484114" y="6008251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Highlight top-rated items.</a:t>
            </a:r>
            <a:endParaRPr lang="en-US" sz="17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52011" y="6806505"/>
            <a:ext cx="329803" cy="32980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84114" y="6799778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Targeted Marketing</a:t>
            </a:r>
            <a:endParaRPr lang="en-US" sz="2150" dirty="0"/>
          </a:p>
        </p:txBody>
      </p:sp>
      <p:sp>
        <p:nvSpPr>
          <p:cNvPr id="17" name="Text 10"/>
          <p:cNvSpPr/>
          <p:nvPr/>
        </p:nvSpPr>
        <p:spPr>
          <a:xfrm>
            <a:off x="1484114" y="7275314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Focus on high-revenue groups.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460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94992"/>
            <a:ext cx="3664744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49710" y="2794992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6" name="Text 3"/>
          <p:cNvSpPr/>
          <p:nvPr/>
        </p:nvSpPr>
        <p:spPr>
          <a:xfrm>
            <a:off x="6628924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628924" y="3542705"/>
            <a:ext cx="30587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3,900 purchases across product categories.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2794992"/>
            <a:ext cx="3664863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41268" y="2794992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0" name="Text 7"/>
          <p:cNvSpPr/>
          <p:nvPr/>
        </p:nvSpPr>
        <p:spPr>
          <a:xfrm>
            <a:off x="10520482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Goals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520482" y="3542705"/>
            <a:ext cx="30588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Optimize operations, reduce costs, improve forecasting.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4752618"/>
            <a:ext cx="3664744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49710" y="4752618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4" name="Text 11"/>
          <p:cNvSpPr/>
          <p:nvPr/>
        </p:nvSpPr>
        <p:spPr>
          <a:xfrm>
            <a:off x="6628924" y="50099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Strategic Impact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628924" y="5500330"/>
            <a:ext cx="30587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Guide business decisions, future-proof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57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Summary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91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47269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demographics (Age, Gender, Location, Subscription)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277797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Purchase details (Item, Category, Amount, Season, Size, Color)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445800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Shopping behavior (Discount, Promo, Previous Purchases, Frequency, Review, Shipping)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2891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Snapshot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347269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Rows: 3,900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391489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Columns: 18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35709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Missing Data: 37 values in Review Rating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7428"/>
            <a:ext cx="88961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983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4879"/>
            <a:ext cx="4196358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9187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Loading &amp; Initial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3935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Imported with `pandas`, checked structure (`df.info()`, `.describe()`).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48983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44879"/>
            <a:ext cx="4196358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019187"/>
            <a:ext cx="28975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9605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Imputed `Review Rating` using median by category.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48983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44879"/>
            <a:ext cx="4196358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019187"/>
            <a:ext cx="30681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509605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Renamed to `snake_case` for readability.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8657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1620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159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06346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Created `age_group` and `purchase_frequency_days`.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8657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1620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15928"/>
            <a:ext cx="39192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Consistency &amp;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06346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Dropped redundant `promo_code_used`, loaded into PostgreSQL.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4329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6946" y="440412"/>
            <a:ext cx="4004548" cy="500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Analysis (SQL)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6046946" y="1181100"/>
            <a:ext cx="8022908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 business questions answered through structured PostgreSQL analysis.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6046946" y="1857732"/>
            <a:ext cx="8022908" cy="1185982"/>
          </a:xfrm>
          <a:prstGeom prst="roundRect">
            <a:avLst>
              <a:gd name="adj" fmla="val 9252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6046946" y="1834872"/>
            <a:ext cx="8022908" cy="91440"/>
          </a:xfrm>
          <a:prstGeom prst="roundRect">
            <a:avLst>
              <a:gd name="adj" fmla="val 73575"/>
            </a:avLst>
          </a:prstGeom>
          <a:solidFill>
            <a:srgbClr val="E5E5E0"/>
          </a:solidFill>
          <a:ln/>
        </p:spPr>
      </p:sp>
      <p:sp>
        <p:nvSpPr>
          <p:cNvPr id="7" name="Shape 4"/>
          <p:cNvSpPr/>
          <p:nvPr/>
        </p:nvSpPr>
        <p:spPr>
          <a:xfrm>
            <a:off x="9818132" y="1617464"/>
            <a:ext cx="480536" cy="480536"/>
          </a:xfrm>
          <a:prstGeom prst="roundRect">
            <a:avLst>
              <a:gd name="adj" fmla="val 190288"/>
            </a:avLst>
          </a:prstGeom>
          <a:solidFill>
            <a:srgbClr val="E5E5E0"/>
          </a:solidFill>
          <a:ln/>
        </p:spPr>
      </p:sp>
      <p:sp>
        <p:nvSpPr>
          <p:cNvPr id="8" name="Text 5"/>
          <p:cNvSpPr/>
          <p:nvPr/>
        </p:nvSpPr>
        <p:spPr>
          <a:xfrm>
            <a:off x="9962317" y="1737598"/>
            <a:ext cx="192167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229945" y="2258139"/>
            <a:ext cx="200227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by Gender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229945" y="2604492"/>
            <a:ext cx="765690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Female: $75,191, Male: $157,890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6046946" y="3444121"/>
            <a:ext cx="8022908" cy="1185982"/>
          </a:xfrm>
          <a:prstGeom prst="roundRect">
            <a:avLst>
              <a:gd name="adj" fmla="val 9252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6046946" y="3421261"/>
            <a:ext cx="8022908" cy="91440"/>
          </a:xfrm>
          <a:prstGeom prst="roundRect">
            <a:avLst>
              <a:gd name="adj" fmla="val 73575"/>
            </a:avLst>
          </a:prstGeom>
          <a:solidFill>
            <a:srgbClr val="E5E5E0"/>
          </a:solidFill>
          <a:ln/>
        </p:spPr>
      </p:sp>
      <p:sp>
        <p:nvSpPr>
          <p:cNvPr id="13" name="Shape 10"/>
          <p:cNvSpPr/>
          <p:nvPr/>
        </p:nvSpPr>
        <p:spPr>
          <a:xfrm>
            <a:off x="9818132" y="3203853"/>
            <a:ext cx="480536" cy="480536"/>
          </a:xfrm>
          <a:prstGeom prst="roundRect">
            <a:avLst>
              <a:gd name="adj" fmla="val 190288"/>
            </a:avLst>
          </a:prstGeom>
          <a:solidFill>
            <a:srgbClr val="E5E5E0"/>
          </a:solidFill>
          <a:ln/>
        </p:spPr>
      </p:sp>
      <p:sp>
        <p:nvSpPr>
          <p:cNvPr id="14" name="Text 11"/>
          <p:cNvSpPr/>
          <p:nvPr/>
        </p:nvSpPr>
        <p:spPr>
          <a:xfrm>
            <a:off x="9962317" y="3323987"/>
            <a:ext cx="192167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6229945" y="3844528"/>
            <a:ext cx="2746415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High-Spending Discount Users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6229945" y="4190881"/>
            <a:ext cx="765690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839 customers identified.</a:t>
            </a:r>
            <a:endParaRPr lang="en-US" sz="1250" dirty="0"/>
          </a:p>
        </p:txBody>
      </p:sp>
      <p:sp>
        <p:nvSpPr>
          <p:cNvPr id="17" name="Shape 14"/>
          <p:cNvSpPr/>
          <p:nvPr/>
        </p:nvSpPr>
        <p:spPr>
          <a:xfrm>
            <a:off x="6046946" y="5030510"/>
            <a:ext cx="8022908" cy="1185982"/>
          </a:xfrm>
          <a:prstGeom prst="roundRect">
            <a:avLst>
              <a:gd name="adj" fmla="val 9252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6046946" y="5007650"/>
            <a:ext cx="8022908" cy="91440"/>
          </a:xfrm>
          <a:prstGeom prst="roundRect">
            <a:avLst>
              <a:gd name="adj" fmla="val 73575"/>
            </a:avLst>
          </a:prstGeom>
          <a:solidFill>
            <a:srgbClr val="E5E5E0"/>
          </a:solidFill>
          <a:ln/>
        </p:spPr>
      </p:sp>
      <p:sp>
        <p:nvSpPr>
          <p:cNvPr id="19" name="Shape 16"/>
          <p:cNvSpPr/>
          <p:nvPr/>
        </p:nvSpPr>
        <p:spPr>
          <a:xfrm>
            <a:off x="9818132" y="4790242"/>
            <a:ext cx="480536" cy="480536"/>
          </a:xfrm>
          <a:prstGeom prst="roundRect">
            <a:avLst>
              <a:gd name="adj" fmla="val 190288"/>
            </a:avLst>
          </a:prstGeom>
          <a:solidFill>
            <a:srgbClr val="E5E5E0"/>
          </a:solidFill>
          <a:ln/>
        </p:spPr>
      </p:sp>
      <p:sp>
        <p:nvSpPr>
          <p:cNvPr id="20" name="Text 17"/>
          <p:cNvSpPr/>
          <p:nvPr/>
        </p:nvSpPr>
        <p:spPr>
          <a:xfrm>
            <a:off x="9962317" y="4910376"/>
            <a:ext cx="192167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1500" dirty="0"/>
          </a:p>
        </p:txBody>
      </p:sp>
      <p:sp>
        <p:nvSpPr>
          <p:cNvPr id="21" name="Text 18"/>
          <p:cNvSpPr/>
          <p:nvPr/>
        </p:nvSpPr>
        <p:spPr>
          <a:xfrm>
            <a:off x="6229945" y="5430917"/>
            <a:ext cx="2233255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5 Products by Rating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6229945" y="5777270"/>
            <a:ext cx="765690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Gloves (3.86), Sandals (3.84), Boots (3.82), Hat (3.80), Skirt (3.78)</a:t>
            </a:r>
            <a:endParaRPr lang="en-US" sz="1250" dirty="0"/>
          </a:p>
        </p:txBody>
      </p:sp>
      <p:sp>
        <p:nvSpPr>
          <p:cNvPr id="23" name="Shape 20"/>
          <p:cNvSpPr/>
          <p:nvPr/>
        </p:nvSpPr>
        <p:spPr>
          <a:xfrm>
            <a:off x="6046946" y="6616898"/>
            <a:ext cx="8022908" cy="1185982"/>
          </a:xfrm>
          <a:prstGeom prst="roundRect">
            <a:avLst>
              <a:gd name="adj" fmla="val 9252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4" name="Shape 21"/>
          <p:cNvSpPr/>
          <p:nvPr/>
        </p:nvSpPr>
        <p:spPr>
          <a:xfrm>
            <a:off x="6046946" y="6594038"/>
            <a:ext cx="8022908" cy="91440"/>
          </a:xfrm>
          <a:prstGeom prst="roundRect">
            <a:avLst>
              <a:gd name="adj" fmla="val 73575"/>
            </a:avLst>
          </a:prstGeom>
          <a:solidFill>
            <a:srgbClr val="E5E5E0"/>
          </a:solidFill>
          <a:ln/>
        </p:spPr>
      </p:sp>
      <p:sp>
        <p:nvSpPr>
          <p:cNvPr id="25" name="Shape 22"/>
          <p:cNvSpPr/>
          <p:nvPr/>
        </p:nvSpPr>
        <p:spPr>
          <a:xfrm>
            <a:off x="9818132" y="6376630"/>
            <a:ext cx="480536" cy="480536"/>
          </a:xfrm>
          <a:prstGeom prst="roundRect">
            <a:avLst>
              <a:gd name="adj" fmla="val 190288"/>
            </a:avLst>
          </a:prstGeom>
          <a:solidFill>
            <a:srgbClr val="E5E5E0"/>
          </a:solidFill>
          <a:ln/>
        </p:spPr>
      </p:sp>
      <p:sp>
        <p:nvSpPr>
          <p:cNvPr id="26" name="Text 23"/>
          <p:cNvSpPr/>
          <p:nvPr/>
        </p:nvSpPr>
        <p:spPr>
          <a:xfrm>
            <a:off x="9962317" y="6496764"/>
            <a:ext cx="192167" cy="240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1500" dirty="0"/>
          </a:p>
        </p:txBody>
      </p:sp>
      <p:sp>
        <p:nvSpPr>
          <p:cNvPr id="27" name="Text 24"/>
          <p:cNvSpPr/>
          <p:nvPr/>
        </p:nvSpPr>
        <p:spPr>
          <a:xfrm>
            <a:off x="6229945" y="7017306"/>
            <a:ext cx="240613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Shipping Type Comparison</a:t>
            </a:r>
            <a:endParaRPr lang="en-US" sz="1550" dirty="0"/>
          </a:p>
        </p:txBody>
      </p:sp>
      <p:sp>
        <p:nvSpPr>
          <p:cNvPr id="28" name="Text 25"/>
          <p:cNvSpPr/>
          <p:nvPr/>
        </p:nvSpPr>
        <p:spPr>
          <a:xfrm>
            <a:off x="6229945" y="7363658"/>
            <a:ext cx="765690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Standard: $58.46, Express: $60.48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41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6494" y="589359"/>
            <a:ext cx="7643813" cy="1339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SQL Analysis: Subscribers &amp; Products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36494" y="2571750"/>
            <a:ext cx="3714750" cy="2950369"/>
          </a:xfrm>
          <a:prstGeom prst="roundRect">
            <a:avLst>
              <a:gd name="adj" fmla="val 495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236494" y="2541270"/>
            <a:ext cx="3714750" cy="121920"/>
          </a:xfrm>
          <a:prstGeom prst="roundRect">
            <a:avLst>
              <a:gd name="adj" fmla="val 73833"/>
            </a:avLst>
          </a:prstGeom>
          <a:solidFill>
            <a:srgbClr val="E5E5E0"/>
          </a:solidFill>
          <a:ln/>
        </p:spPr>
      </p:sp>
      <p:sp>
        <p:nvSpPr>
          <p:cNvPr id="6" name="Shape 3"/>
          <p:cNvSpPr/>
          <p:nvPr/>
        </p:nvSpPr>
        <p:spPr>
          <a:xfrm>
            <a:off x="7772400" y="2250281"/>
            <a:ext cx="642938" cy="642938"/>
          </a:xfrm>
          <a:prstGeom prst="roundRect">
            <a:avLst>
              <a:gd name="adj" fmla="val 142222"/>
            </a:avLst>
          </a:prstGeom>
          <a:solidFill>
            <a:srgbClr val="E5E5E0"/>
          </a:solidFill>
          <a:ln/>
        </p:spPr>
      </p:sp>
      <p:sp>
        <p:nvSpPr>
          <p:cNvPr id="7" name="Text 4"/>
          <p:cNvSpPr/>
          <p:nvPr/>
        </p:nvSpPr>
        <p:spPr>
          <a:xfrm>
            <a:off x="7965281" y="2411016"/>
            <a:ext cx="257175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6481286" y="3107531"/>
            <a:ext cx="3225165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Subscribers vs. Non-Subscribers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481286" y="3905726"/>
            <a:ext cx="3225165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Non-subscribers: 2847 customers, $170,436 revenue. Subscribers: 1053 customers, $62,645 revenue.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0165556" y="2571750"/>
            <a:ext cx="3714750" cy="2950369"/>
          </a:xfrm>
          <a:prstGeom prst="roundRect">
            <a:avLst>
              <a:gd name="adj" fmla="val 495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10165556" y="2541270"/>
            <a:ext cx="3714750" cy="121920"/>
          </a:xfrm>
          <a:prstGeom prst="roundRect">
            <a:avLst>
              <a:gd name="adj" fmla="val 73833"/>
            </a:avLst>
          </a:prstGeom>
          <a:solidFill>
            <a:srgbClr val="E5E5E0"/>
          </a:solidFill>
          <a:ln/>
        </p:spPr>
      </p:sp>
      <p:sp>
        <p:nvSpPr>
          <p:cNvPr id="12" name="Shape 9"/>
          <p:cNvSpPr/>
          <p:nvPr/>
        </p:nvSpPr>
        <p:spPr>
          <a:xfrm>
            <a:off x="11701463" y="2250281"/>
            <a:ext cx="642938" cy="642938"/>
          </a:xfrm>
          <a:prstGeom prst="roundRect">
            <a:avLst>
              <a:gd name="adj" fmla="val 142222"/>
            </a:avLst>
          </a:prstGeom>
          <a:solidFill>
            <a:srgbClr val="E5E5E0"/>
          </a:solidFill>
          <a:ln/>
        </p:spPr>
      </p:sp>
      <p:sp>
        <p:nvSpPr>
          <p:cNvPr id="13" name="Text 10"/>
          <p:cNvSpPr/>
          <p:nvPr/>
        </p:nvSpPr>
        <p:spPr>
          <a:xfrm>
            <a:off x="11894344" y="2411016"/>
            <a:ext cx="257175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10410349" y="3107531"/>
            <a:ext cx="3225165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Discount-Dependent Products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410349" y="3905726"/>
            <a:ext cx="3225165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Hat (50%), Sneakers (49.66%), Coat (49.07%), Sweater (48.17%), Pants (47.37%).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236494" y="6057900"/>
            <a:ext cx="7643813" cy="1586865"/>
          </a:xfrm>
          <a:prstGeom prst="roundRect">
            <a:avLst>
              <a:gd name="adj" fmla="val 9220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6236494" y="6027420"/>
            <a:ext cx="7643813" cy="121920"/>
          </a:xfrm>
          <a:prstGeom prst="roundRect">
            <a:avLst>
              <a:gd name="adj" fmla="val 73833"/>
            </a:avLst>
          </a:prstGeom>
          <a:solidFill>
            <a:srgbClr val="E5E5E0"/>
          </a:solidFill>
          <a:ln/>
        </p:spPr>
      </p:sp>
      <p:sp>
        <p:nvSpPr>
          <p:cNvPr id="18" name="Shape 15"/>
          <p:cNvSpPr/>
          <p:nvPr/>
        </p:nvSpPr>
        <p:spPr>
          <a:xfrm>
            <a:off x="9736931" y="5736431"/>
            <a:ext cx="642938" cy="642938"/>
          </a:xfrm>
          <a:prstGeom prst="roundRect">
            <a:avLst>
              <a:gd name="adj" fmla="val 142222"/>
            </a:avLst>
          </a:prstGeom>
          <a:solidFill>
            <a:srgbClr val="E5E5E0"/>
          </a:solidFill>
          <a:ln/>
        </p:spPr>
      </p:sp>
      <p:sp>
        <p:nvSpPr>
          <p:cNvPr id="19" name="Text 16"/>
          <p:cNvSpPr/>
          <p:nvPr/>
        </p:nvSpPr>
        <p:spPr>
          <a:xfrm>
            <a:off x="9929813" y="5897166"/>
            <a:ext cx="257175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6481286" y="6593681"/>
            <a:ext cx="3648670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Repeat Buyers &amp; Subscriptions</a:t>
            </a:r>
            <a:endParaRPr lang="en-US" sz="2100" dirty="0"/>
          </a:p>
        </p:txBody>
      </p:sp>
      <p:sp>
        <p:nvSpPr>
          <p:cNvPr id="21" name="Text 18"/>
          <p:cNvSpPr/>
          <p:nvPr/>
        </p:nvSpPr>
        <p:spPr>
          <a:xfrm>
            <a:off x="6481286" y="7057073"/>
            <a:ext cx="715422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2518 non-subscribers, 958 subscribers among repeat buyers.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475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SQL Analysis: Segmentation &amp; Revenue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32039"/>
            <a:ext cx="30250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51318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Loyal: 3116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95538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Returning: 701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39757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New: 83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3932039"/>
            <a:ext cx="28547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451318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Young Adult: $62,143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95538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Middle-aged: $59,197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539757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Adult: $55,978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583977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Senior: $55,763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72351"/>
            <a:ext cx="66797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Products per Category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21292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855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Accessories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346144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Jewelry (171), Sunglasses (161), Belt (161)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548" y="462129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62982" y="4855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Clothing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2982" y="534614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Blouse (171), Pants (171), Shirt (169)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70295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64047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Footwear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895148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Sandals (160), Shoes (150), Sneakers (145)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548" y="6170295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62982" y="64047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Outerwear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62982" y="689514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Jacket (163), Coat (161)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4713" y="443627"/>
            <a:ext cx="4033957" cy="504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Power BI Dashboard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4713" y="1270516"/>
            <a:ext cx="13500973" cy="258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Interactive visualization of customer behavior insights.</a:t>
            </a:r>
            <a:endParaRPr lang="en-US" sz="12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4713" y="1710095"/>
            <a:ext cx="7208520" cy="34975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897148" y="6437828"/>
            <a:ext cx="1984534" cy="403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3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27%</a:t>
            </a:r>
            <a:endParaRPr lang="en-US" sz="31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383" y="5429369"/>
            <a:ext cx="2420303" cy="24203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64713" y="8051244"/>
            <a:ext cx="6649641" cy="258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Subscribers</a:t>
            </a:r>
            <a:endParaRPr lang="en-US" sz="1250" dirty="0"/>
          </a:p>
        </p:txBody>
      </p:sp>
      <p:sp>
        <p:nvSpPr>
          <p:cNvPr id="8" name="Text 4"/>
          <p:cNvSpPr/>
          <p:nvPr/>
        </p:nvSpPr>
        <p:spPr>
          <a:xfrm>
            <a:off x="9748480" y="6437828"/>
            <a:ext cx="1984534" cy="403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3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73%</a:t>
            </a:r>
            <a:endParaRPr lang="en-US" sz="31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0715" y="5429369"/>
            <a:ext cx="2420303" cy="242030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16046" y="8051244"/>
            <a:ext cx="6649641" cy="258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Non-Subscribers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2026-01-03T23:44:30Z</dcterms:created>
  <dcterms:modified xsi:type="dcterms:W3CDTF">2026-01-03T23:44:30Z</dcterms:modified>
</cp:coreProperties>
</file>